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D2598B4E-51B3-4250-8850-35093C9AC95F}" type="datetimeFigureOut">
              <a:rPr lang="en-US" smtClean="0"/>
              <a:pPr/>
              <a:t>5/23/2021</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5D62FB1F-E260-4705-9101-0F9AED152E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2598B4E-51B3-4250-8850-35093C9AC95F}" type="datetimeFigureOut">
              <a:rPr lang="en-US" smtClean="0"/>
              <a:pPr/>
              <a:t>5/23/2021</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5D62FB1F-E260-4705-9101-0F9AED152E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2598B4E-51B3-4250-8850-35093C9AC95F}" type="datetimeFigureOut">
              <a:rPr lang="en-US" smtClean="0"/>
              <a:pPr/>
              <a:t>5/23/2021</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5D62FB1F-E260-4705-9101-0F9AED152E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2598B4E-51B3-4250-8850-35093C9AC95F}" type="datetimeFigureOut">
              <a:rPr lang="en-US" smtClean="0"/>
              <a:pPr/>
              <a:t>5/23/2021</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5D62FB1F-E260-4705-9101-0F9AED152E0D}" type="slidenum">
              <a:rPr lang="en-US" smtClean="0"/>
              <a:pPr/>
              <a:t>‹#›</a:t>
            </a:fld>
            <a:endParaRPr lang="en-US"/>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D2598B4E-51B3-4250-8850-35093C9AC95F}" type="datetimeFigureOut">
              <a:rPr lang="en-US" smtClean="0"/>
              <a:pPr/>
              <a:t>5/23/2021</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5D62FB1F-E260-4705-9101-0F9AED152E0D}" type="slidenum">
              <a:rPr lang="en-US" smtClean="0"/>
              <a:pPr/>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2598B4E-51B3-4250-8850-35093C9AC95F}" type="datetimeFigureOut">
              <a:rPr lang="en-US" smtClean="0"/>
              <a:pPr/>
              <a:t>5/23/2021</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5D62FB1F-E260-4705-9101-0F9AED152E0D}" type="slidenum">
              <a:rPr lang="en-US" smtClean="0"/>
              <a:pPr/>
              <a:t>‹#›</a:t>
            </a:fld>
            <a:endParaRPr lang="en-US"/>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2598B4E-51B3-4250-8850-35093C9AC95F}" type="datetimeFigureOut">
              <a:rPr lang="en-US" smtClean="0"/>
              <a:pPr/>
              <a:t>5/23/2021</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5D62FB1F-E260-4705-9101-0F9AED152E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D2598B4E-51B3-4250-8850-35093C9AC95F}" type="datetimeFigureOut">
              <a:rPr lang="en-US" smtClean="0"/>
              <a:pPr/>
              <a:t>5/23/2021</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5D62FB1F-E260-4705-9101-0F9AED152E0D}" type="slidenum">
              <a:rPr lang="en-US" smtClean="0"/>
              <a:pPr/>
              <a:t>‹#›</a:t>
            </a:fld>
            <a:endParaRPr lang="en-US"/>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D2598B4E-51B3-4250-8850-35093C9AC95F}" type="datetimeFigureOut">
              <a:rPr lang="en-US" smtClean="0"/>
              <a:pPr/>
              <a:t>5/23/2021</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5D62FB1F-E260-4705-9101-0F9AED152E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D2598B4E-51B3-4250-8850-35093C9AC95F}" type="datetimeFigureOut">
              <a:rPr lang="en-US" smtClean="0"/>
              <a:pPr/>
              <a:t>5/23/2021</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5D62FB1F-E260-4705-9101-0F9AED152E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D2598B4E-51B3-4250-8850-35093C9AC95F}" type="datetimeFigureOut">
              <a:rPr lang="en-US" smtClean="0"/>
              <a:pPr/>
              <a:t>5/23/2021</a:t>
            </a:fld>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5D62FB1F-E260-4705-9101-0F9AED152E0D}" type="slidenum">
              <a:rPr lang="en-US" smtClean="0"/>
              <a:pPr/>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2598B4E-51B3-4250-8850-35093C9AC95F}" type="datetimeFigureOut">
              <a:rPr lang="en-US" smtClean="0"/>
              <a:pPr/>
              <a:t>5/23/2021</a:t>
            </a:fld>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62FB1F-E260-4705-9101-0F9AED152E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152400"/>
            <a:ext cx="7772400" cy="5105400"/>
          </a:xfrm>
        </p:spPr>
        <p:txBody>
          <a:bodyPr>
            <a:normAutofit/>
          </a:bodyPr>
          <a:lstStyle/>
          <a:p>
            <a:r>
              <a:rPr lang="ar-IQ" b="1" dirty="0">
                <a:solidFill>
                  <a:srgbClr val="FF0000"/>
                </a:solidFill>
              </a:rPr>
              <a:t>انتاج </a:t>
            </a:r>
            <a:r>
              <a:rPr lang="ar-IQ" b="1" dirty="0" smtClean="0">
                <a:solidFill>
                  <a:srgbClr val="FF0000"/>
                </a:solidFill>
              </a:rPr>
              <a:t>البيض </a:t>
            </a:r>
            <a:r>
              <a:rPr lang="ar-IQ" b="1" dirty="0">
                <a:solidFill>
                  <a:srgbClr val="FF0000"/>
                </a:solidFill>
              </a:rPr>
              <a:t>المبرمج </a:t>
            </a:r>
            <a:r>
              <a:rPr lang="ar-AE" b="1" dirty="0" smtClean="0">
                <a:solidFill>
                  <a:srgbClr val="FF0000"/>
                </a:solidFill>
              </a:rPr>
              <a:t> </a:t>
            </a:r>
            <a:r>
              <a:rPr lang="en-US" dirty="0">
                <a:solidFill>
                  <a:srgbClr val="FF0000"/>
                </a:solidFill>
              </a:rPr>
              <a:t> </a:t>
            </a:r>
            <a:r>
              <a:rPr lang="en-US" dirty="0" smtClean="0"/>
              <a:t/>
            </a:r>
            <a:br>
              <a:rPr lang="en-US" dirty="0" smtClean="0"/>
            </a:br>
            <a:r>
              <a:rPr lang="ar-AE" dirty="0" smtClean="0"/>
              <a:t/>
            </a:r>
            <a:br>
              <a:rPr lang="ar-AE" dirty="0" smtClean="0"/>
            </a:br>
            <a:r>
              <a:rPr lang="ar-AE" dirty="0" smtClean="0"/>
              <a:t/>
            </a:r>
            <a:br>
              <a:rPr lang="ar-AE" dirty="0" smtClean="0"/>
            </a:br>
            <a:r>
              <a:rPr lang="ar-AE" dirty="0" smtClean="0"/>
              <a:t/>
            </a:r>
            <a:br>
              <a:rPr lang="ar-AE" dirty="0" smtClean="0"/>
            </a:br>
            <a:r>
              <a:rPr lang="ar-AE" dirty="0" smtClean="0"/>
              <a:t>   </a:t>
            </a:r>
            <a:r>
              <a:rPr lang="ar-AE" sz="2800" dirty="0" err="1" smtClean="0"/>
              <a:t>اشراف</a:t>
            </a:r>
            <a:r>
              <a:rPr lang="ar-AE" sz="2800" dirty="0" smtClean="0"/>
              <a:t> </a:t>
            </a:r>
            <a:br>
              <a:rPr lang="ar-AE" sz="2800" dirty="0" smtClean="0"/>
            </a:br>
            <a:r>
              <a:rPr lang="ar-AE" sz="2800" dirty="0"/>
              <a:t> </a:t>
            </a:r>
            <a:r>
              <a:rPr lang="ar-AE" sz="2800" dirty="0" smtClean="0"/>
              <a:t>ماجد </a:t>
            </a:r>
            <a:r>
              <a:rPr lang="ar-AE" sz="2800" dirty="0" smtClean="0"/>
              <a:t>حسن عبد الرضا</a:t>
            </a:r>
            <a:endParaRPr lang="en-US" sz="2800" dirty="0"/>
          </a:p>
        </p:txBody>
      </p:sp>
    </p:spTree>
    <p:extLst>
      <p:ext uri="{BB962C8B-B14F-4D97-AF65-F5344CB8AC3E}">
        <p14:creationId xmlns:p14="http://schemas.microsoft.com/office/powerpoint/2010/main" xmlns="" val="263362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1524000"/>
            <a:ext cx="8229600" cy="4525963"/>
          </a:xfrm>
        </p:spPr>
        <p:txBody>
          <a:bodyPr>
            <a:noAutofit/>
          </a:bodyPr>
          <a:lstStyle/>
          <a:p>
            <a:pPr algn="r"/>
            <a:r>
              <a:rPr lang="ar-AE" sz="2000" dirty="0"/>
              <a:t>لقد شاع في نهاية القرن الماضي انتاج البيض </a:t>
            </a:r>
            <a:r>
              <a:rPr lang="ar-AE" sz="2000" dirty="0" err="1"/>
              <a:t>البايولوجي</a:t>
            </a:r>
            <a:r>
              <a:rPr lang="ar-AE" sz="2000" dirty="0"/>
              <a:t> في فرنسا والدول الاوربية واطلق عليه في الولايات المتحدة الامريكية اسم البيض العضوي (وعرف على انه البيض المنتج من قطعان دجاج لم تتناول في اعلافها اي مادة كيمياوية او مادة علفية معاملة معاملات كيمياوية او </a:t>
            </a:r>
            <a:r>
              <a:rPr lang="ar-AE" sz="2000" dirty="0" err="1"/>
              <a:t>فيزياوية</a:t>
            </a:r>
            <a:r>
              <a:rPr lang="ar-AE" sz="2000" dirty="0"/>
              <a:t> وام تتناول اي دواء ما عدا اللقاحات البيطرية ضد الامراض </a:t>
            </a:r>
            <a:r>
              <a:rPr lang="ar-AE" sz="2000" dirty="0" err="1"/>
              <a:t>الفايروسية</a:t>
            </a:r>
            <a:r>
              <a:rPr lang="ar-AE" sz="2000" dirty="0"/>
              <a:t> الخطيرة . واشترطت بعض الدول في تعريفها للبيض العضوي على ان يكون دجاج القطيع مربى تربية ارضية او تربية على الفرشة ومنعت استخدام التربية </a:t>
            </a:r>
            <a:r>
              <a:rPr lang="ar-AE" sz="2000" dirty="0" err="1"/>
              <a:t>بالاقفاص</a:t>
            </a:r>
            <a:r>
              <a:rPr lang="ar-AE" sz="2000" dirty="0"/>
              <a:t> لكي تتماشى مع دعوى الرفاهية للحيوانات والتي قادتها منضمات الرفق بالحيوانات ومنعت بموجبها تربية الدجاج البياض </a:t>
            </a:r>
            <a:r>
              <a:rPr lang="ar-AE" sz="2000" dirty="0" err="1"/>
              <a:t>بالاقفاص</a:t>
            </a:r>
            <a:r>
              <a:rPr lang="ar-AE" sz="2000" dirty="0"/>
              <a:t> في كل الدول الاوربية </a:t>
            </a:r>
            <a:r>
              <a:rPr lang="ar-AE" sz="2000" dirty="0" err="1"/>
              <a:t>ابتدا</a:t>
            </a:r>
            <a:r>
              <a:rPr lang="ar-AE" sz="2000" dirty="0"/>
              <a:t> من عام 2010 . دول اخرى اشترطت في البيض العضوي شرط اخر وهو ضرورة خروج الدجاج الى خارج قاعات التربية لكي يرعى بمرعى مرفق بقاعة التربية ومسيج </a:t>
            </a:r>
            <a:r>
              <a:rPr lang="ar-AE" sz="2000" dirty="0" err="1"/>
              <a:t>بالاسلاك</a:t>
            </a:r>
            <a:r>
              <a:rPr lang="ar-AE" sz="2000" dirty="0"/>
              <a:t> الشائكة . الدجاج بهذه الحالة سيتناول الاعلاف الخضراء ويشم نسيم الهواء ويشعر بجمال الطبيعة ليكون اقرب ما يمكن ضمن </a:t>
            </a:r>
            <a:r>
              <a:rPr lang="ar-AE" sz="2000" dirty="0" err="1"/>
              <a:t>بيئنته</a:t>
            </a:r>
            <a:r>
              <a:rPr lang="ar-AE" sz="2000" dirty="0"/>
              <a:t> الطبيعية ونظرا للطعم المميز </a:t>
            </a:r>
            <a:r>
              <a:rPr lang="ar-AE" sz="2000" dirty="0" err="1"/>
              <a:t>والنكهه</a:t>
            </a:r>
            <a:r>
              <a:rPr lang="ar-AE" sz="2000" dirty="0"/>
              <a:t> المميزة للبيض العضوي ولسلامته وخلوه من اي اثار للمواد الكيمياوية والادوية فقد اكتسب البيض العضوي شعبية واقبال واصبح يباع </a:t>
            </a:r>
            <a:r>
              <a:rPr lang="ar-AE" sz="2000" dirty="0" err="1"/>
              <a:t>باضعاف</a:t>
            </a:r>
            <a:r>
              <a:rPr lang="ar-AE" sz="2000" dirty="0"/>
              <a:t> ( 2-3 اضعاف ) سعر البيض العادي في كل </a:t>
            </a:r>
            <a:r>
              <a:rPr lang="ar-AE" sz="2000" dirty="0" smtClean="0"/>
              <a:t>الدول الاوربية واميركا</a:t>
            </a:r>
            <a:endParaRPr lang="ar-AE" sz="2000" dirty="0"/>
          </a:p>
          <a:p>
            <a:pPr algn="r"/>
            <a:endParaRPr lang="en-US" sz="2000" dirty="0"/>
          </a:p>
        </p:txBody>
      </p:sp>
      <p:sp>
        <p:nvSpPr>
          <p:cNvPr id="4" name="عنوان 3"/>
          <p:cNvSpPr>
            <a:spLocks noGrp="1"/>
          </p:cNvSpPr>
          <p:nvPr>
            <p:ph type="title"/>
          </p:nvPr>
        </p:nvSpPr>
        <p:spPr/>
        <p:txBody>
          <a:bodyPr>
            <a:normAutofit/>
          </a:bodyPr>
          <a:lstStyle/>
          <a:p>
            <a:r>
              <a:rPr lang="ar-AE" dirty="0" smtClean="0"/>
              <a:t>المقدمة                      </a:t>
            </a:r>
            <a:endParaRPr lang="en-US" dirty="0"/>
          </a:p>
        </p:txBody>
      </p:sp>
    </p:spTree>
    <p:extLst>
      <p:ext uri="{BB962C8B-B14F-4D97-AF65-F5344CB8AC3E}">
        <p14:creationId xmlns:p14="http://schemas.microsoft.com/office/powerpoint/2010/main" xmlns="" val="424732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228600"/>
            <a:ext cx="8839200" cy="7232749"/>
          </a:xfrm>
          <a:prstGeom prst="rect">
            <a:avLst/>
          </a:prstGeom>
        </p:spPr>
        <p:txBody>
          <a:bodyPr wrap="square">
            <a:spAutoFit/>
          </a:bodyPr>
          <a:lstStyle/>
          <a:p>
            <a:pPr algn="r"/>
            <a:r>
              <a:rPr lang="ar-AE" sz="3200" b="1" dirty="0" smtClean="0">
                <a:solidFill>
                  <a:srgbClr val="FF0000"/>
                </a:solidFill>
              </a:rPr>
              <a:t>تعريفه</a:t>
            </a:r>
          </a:p>
          <a:p>
            <a:pPr algn="just" rtl="1"/>
            <a:r>
              <a:rPr lang="ar-IQ" sz="2400" b="1" dirty="0" smtClean="0"/>
              <a:t>هو </a:t>
            </a:r>
            <a:r>
              <a:rPr lang="ar-IQ" sz="2400" b="1" dirty="0"/>
              <a:t>بيض يحتوي في تركيبه بعض الخصوصيات التي تخدم الهدف من </a:t>
            </a:r>
            <a:r>
              <a:rPr lang="ar-IQ" sz="2400" b="1" dirty="0" err="1"/>
              <a:t>انتاجة</a:t>
            </a:r>
            <a:r>
              <a:rPr lang="ar-IQ" sz="2400" b="1" dirty="0"/>
              <a:t> ولهذا اطلق عليه اسم البيض المبرمج </a:t>
            </a:r>
            <a:r>
              <a:rPr lang="ar-AE" sz="2400" b="1" dirty="0" smtClean="0"/>
              <a:t>.</a:t>
            </a:r>
          </a:p>
          <a:p>
            <a:pPr algn="just" rtl="1"/>
            <a:endParaRPr lang="ar-AE" sz="2400" b="1" dirty="0" smtClean="0">
              <a:solidFill>
                <a:srgbClr val="FF0000"/>
              </a:solidFill>
            </a:endParaRPr>
          </a:p>
          <a:p>
            <a:pPr algn="r" rtl="1"/>
            <a:r>
              <a:rPr lang="ar-IQ" sz="2400" b="1" dirty="0">
                <a:solidFill>
                  <a:srgbClr val="FF0000"/>
                </a:solidFill>
              </a:rPr>
              <a:t>اهم الهداف البيض المبرمج والتي استخدمت لحد الان ما يلي </a:t>
            </a:r>
            <a:r>
              <a:rPr lang="ar-IQ" sz="2400" b="1" dirty="0" smtClean="0">
                <a:solidFill>
                  <a:srgbClr val="FF0000"/>
                </a:solidFill>
              </a:rPr>
              <a:t>:-</a:t>
            </a:r>
            <a:endParaRPr lang="en-US" sz="2400" b="1" dirty="0" smtClean="0">
              <a:solidFill>
                <a:srgbClr val="FF0000"/>
              </a:solidFill>
            </a:endParaRPr>
          </a:p>
          <a:p>
            <a:pPr algn="r" rtl="1"/>
            <a:endParaRPr lang="ar-AE" sz="2400" b="1" dirty="0" smtClean="0"/>
          </a:p>
          <a:p>
            <a:pPr lvl="0" algn="r"/>
            <a:r>
              <a:rPr lang="ar-AE" sz="2400" b="1" dirty="0" smtClean="0">
                <a:solidFill>
                  <a:srgbClr val="0070C0"/>
                </a:solidFill>
              </a:rPr>
              <a:t>1-</a:t>
            </a:r>
            <a:r>
              <a:rPr lang="ar-IQ" sz="2400" b="1" dirty="0" smtClean="0">
                <a:solidFill>
                  <a:srgbClr val="0070C0"/>
                </a:solidFill>
              </a:rPr>
              <a:t>انتاج </a:t>
            </a:r>
            <a:r>
              <a:rPr lang="ar-IQ" sz="2400" b="1" dirty="0">
                <a:solidFill>
                  <a:srgbClr val="0070C0"/>
                </a:solidFill>
              </a:rPr>
              <a:t>بيض غني </a:t>
            </a:r>
            <a:r>
              <a:rPr lang="ar-IQ" sz="2400" b="1" dirty="0" err="1">
                <a:solidFill>
                  <a:srgbClr val="0070C0"/>
                </a:solidFill>
              </a:rPr>
              <a:t>باحوامض</a:t>
            </a:r>
            <a:r>
              <a:rPr lang="ar-IQ" sz="2400" b="1" dirty="0">
                <a:solidFill>
                  <a:srgbClr val="0070C0"/>
                </a:solidFill>
              </a:rPr>
              <a:t> الدهنية من نوع </a:t>
            </a:r>
            <a:r>
              <a:rPr lang="ar-IQ" sz="2400" b="1" dirty="0" err="1">
                <a:solidFill>
                  <a:srgbClr val="0070C0"/>
                </a:solidFill>
              </a:rPr>
              <a:t>اوميكا</a:t>
            </a:r>
            <a:r>
              <a:rPr lang="ar-IQ" sz="2400" b="1" dirty="0">
                <a:solidFill>
                  <a:srgbClr val="0070C0"/>
                </a:solidFill>
              </a:rPr>
              <a:t> رقم 3 و6 </a:t>
            </a:r>
            <a:endParaRPr lang="en-US" sz="2400" dirty="0" smtClean="0">
              <a:solidFill>
                <a:srgbClr val="0070C0"/>
              </a:solidFill>
            </a:endParaRPr>
          </a:p>
          <a:p>
            <a:pPr lvl="0" algn="r"/>
            <a:endParaRPr lang="en-US" sz="2400" b="1" dirty="0" smtClean="0">
              <a:solidFill>
                <a:srgbClr val="0070C0"/>
              </a:solidFill>
            </a:endParaRPr>
          </a:p>
          <a:p>
            <a:pPr lvl="0" algn="r"/>
            <a:r>
              <a:rPr lang="ar-IQ" sz="2400" b="1" dirty="0" smtClean="0"/>
              <a:t>هذه </a:t>
            </a:r>
            <a:r>
              <a:rPr lang="ar-IQ" sz="2400" b="1" dirty="0"/>
              <a:t>الحوامض الدهنية الطويلة السلسلة والمتعددة الاواصر الغير المزدوجة تدخل بتركيب دماغ الانسان وشبكية العين وتقلل من مخاطر امراض القلب </a:t>
            </a:r>
            <a:r>
              <a:rPr lang="ar-IQ" sz="2400" b="1" dirty="0" smtClean="0"/>
              <a:t>الوعائية </a:t>
            </a:r>
            <a:r>
              <a:rPr lang="ar-IQ" sz="2400" b="1" dirty="0"/>
              <a:t>وتصلب الشرايين وضغط الدم العالي وتلعب دور مهم جدا في العديد من الوظائف الحيوية داخل الجسم مثل توليد </a:t>
            </a:r>
            <a:r>
              <a:rPr lang="ar-IQ" sz="2400" b="1" dirty="0" err="1"/>
              <a:t>البروستوكلاندينات</a:t>
            </a:r>
            <a:r>
              <a:rPr lang="ar-IQ" sz="2400" b="1" dirty="0"/>
              <a:t> </a:t>
            </a:r>
            <a:r>
              <a:rPr lang="ar-IQ" sz="2400" b="1" dirty="0" smtClean="0"/>
              <a:t>(</a:t>
            </a:r>
            <a:r>
              <a:rPr lang="ar-IQ" sz="2400" b="1" dirty="0" err="1" smtClean="0"/>
              <a:t>والليوكوتوينات</a:t>
            </a:r>
            <a:r>
              <a:rPr lang="ar-IQ" sz="2400" b="1" dirty="0" smtClean="0"/>
              <a:t>) </a:t>
            </a:r>
            <a:r>
              <a:rPr lang="ar-IQ" sz="2400" b="1" dirty="0" err="1"/>
              <a:t>والثرمبوكسينات</a:t>
            </a:r>
            <a:r>
              <a:rPr lang="ar-IQ" sz="2400" b="1" dirty="0"/>
              <a:t> </a:t>
            </a:r>
            <a:r>
              <a:rPr lang="ar-IQ" sz="2400" b="1" dirty="0" smtClean="0"/>
              <a:t>وهذه </a:t>
            </a:r>
            <a:r>
              <a:rPr lang="ar-IQ" sz="2400" b="1" dirty="0"/>
              <a:t>المواد الثلاثة مهمة في التنظيم الهرموني وفعالية بعض الهرمونات حيث تعتبر المرسال الثاني داخل الخلايا لنقل فعالية الهرمونات البروتينية ( مثل عمل </a:t>
            </a:r>
            <a:r>
              <a:rPr lang="ar-IQ" sz="2400" b="1" dirty="0" err="1"/>
              <a:t>البرويتوكلاندينات</a:t>
            </a:r>
            <a:r>
              <a:rPr lang="ar-IQ" sz="2400" b="1" dirty="0"/>
              <a:t> ) ومهمة لفعالية الخلايا المناعية </a:t>
            </a:r>
            <a:r>
              <a:rPr lang="en-US" sz="2400" b="1" dirty="0"/>
              <a:t> </a:t>
            </a:r>
            <a:r>
              <a:rPr lang="ar-IQ" sz="2400" b="1" dirty="0" smtClean="0"/>
              <a:t>مثل </a:t>
            </a:r>
            <a:r>
              <a:rPr lang="ar-IQ" sz="2400" b="1" dirty="0"/>
              <a:t>عمل </a:t>
            </a:r>
            <a:r>
              <a:rPr lang="ar-IQ" sz="2400" b="1" dirty="0" err="1" smtClean="0"/>
              <a:t>الليوكوترينات</a:t>
            </a:r>
            <a:r>
              <a:rPr lang="ar-IQ" sz="2400" b="1" dirty="0" smtClean="0"/>
              <a:t> ومهمة </a:t>
            </a:r>
            <a:r>
              <a:rPr lang="ar-IQ" sz="2400" b="1" dirty="0"/>
              <a:t>بتخثر الدم وفعالية الاقراص الدموية ( مثل عمل </a:t>
            </a:r>
            <a:r>
              <a:rPr lang="ar-IQ" sz="2400" b="1" dirty="0" err="1" smtClean="0"/>
              <a:t>الثرمبوكسينات</a:t>
            </a:r>
            <a:r>
              <a:rPr lang="ar-IQ" sz="2400" b="1" dirty="0" smtClean="0"/>
              <a:t> </a:t>
            </a:r>
            <a:r>
              <a:rPr lang="ar-IQ" sz="2400" b="1" dirty="0"/>
              <a:t>) </a:t>
            </a:r>
            <a:r>
              <a:rPr lang="ar-IQ" sz="2400" b="1" dirty="0" smtClean="0"/>
              <a:t> </a:t>
            </a:r>
            <a:endParaRPr lang="en-US" sz="2400" dirty="0"/>
          </a:p>
          <a:p>
            <a:pPr algn="l"/>
            <a:endParaRPr lang="en-US" sz="2400" dirty="0"/>
          </a:p>
          <a:p>
            <a:pPr rtl="1"/>
            <a:r>
              <a:rPr lang="ar-IQ" sz="2400" b="1" dirty="0"/>
              <a:t> </a:t>
            </a:r>
            <a:endParaRPr lang="en-US" sz="2400" dirty="0"/>
          </a:p>
          <a:p>
            <a:pPr algn="just" rtl="1"/>
            <a:endParaRPr lang="en-US" sz="2400" dirty="0"/>
          </a:p>
        </p:txBody>
      </p:sp>
    </p:spTree>
    <p:extLst>
      <p:ext uri="{BB962C8B-B14F-4D97-AF65-F5344CB8AC3E}">
        <p14:creationId xmlns:p14="http://schemas.microsoft.com/office/powerpoint/2010/main" xmlns="" val="1019883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424" y="1464377"/>
            <a:ext cx="8991600" cy="2554545"/>
          </a:xfrm>
          <a:prstGeom prst="rect">
            <a:avLst/>
          </a:prstGeom>
        </p:spPr>
        <p:txBody>
          <a:bodyPr wrap="square">
            <a:spAutoFit/>
          </a:bodyPr>
          <a:lstStyle/>
          <a:p>
            <a:pPr lvl="0" algn="r"/>
            <a:r>
              <a:rPr lang="ar-AE" sz="3200" b="1" dirty="0" smtClean="0">
                <a:solidFill>
                  <a:srgbClr val="0070C0"/>
                </a:solidFill>
              </a:rPr>
              <a:t>2-</a:t>
            </a:r>
            <a:r>
              <a:rPr lang="ar-IQ" sz="3200" b="1" dirty="0" smtClean="0">
                <a:solidFill>
                  <a:srgbClr val="0070C0"/>
                </a:solidFill>
              </a:rPr>
              <a:t>انتاج بيض غني </a:t>
            </a:r>
            <a:r>
              <a:rPr lang="ar-IQ" sz="3200" b="1" dirty="0" err="1" smtClean="0">
                <a:solidFill>
                  <a:srgbClr val="0070C0"/>
                </a:solidFill>
              </a:rPr>
              <a:t>بالليوتين</a:t>
            </a:r>
            <a:r>
              <a:rPr lang="ar-IQ" sz="3200" b="1" dirty="0" smtClean="0">
                <a:solidFill>
                  <a:srgbClr val="0070C0"/>
                </a:solidFill>
              </a:rPr>
              <a:t> </a:t>
            </a:r>
            <a:endParaRPr lang="en-US" sz="3200" b="1" dirty="0" smtClean="0">
              <a:solidFill>
                <a:srgbClr val="0070C0"/>
              </a:solidFill>
            </a:endParaRPr>
          </a:p>
          <a:p>
            <a:pPr lvl="0" algn="r"/>
            <a:endParaRPr lang="en-US" sz="3200" b="1" dirty="0"/>
          </a:p>
          <a:p>
            <a:pPr lvl="0" algn="just" rtl="1"/>
            <a:r>
              <a:rPr lang="ar-IQ" sz="3200" b="1" dirty="0" err="1"/>
              <a:t>الليوتين</a:t>
            </a:r>
            <a:r>
              <a:rPr lang="ar-IQ" sz="3200" b="1" dirty="0"/>
              <a:t> هو احد الصبغات </a:t>
            </a:r>
            <a:r>
              <a:rPr lang="ar-IQ" sz="3200" b="1" dirty="0" err="1"/>
              <a:t>الكاروتينية</a:t>
            </a:r>
            <a:r>
              <a:rPr lang="ar-IQ" sz="3200" b="1" dirty="0"/>
              <a:t> التي تعطي صفار البيض اللون الاصفر والذي يحبذه المستهلك . من افراد هذه المجموعة ايضا صبغة </a:t>
            </a:r>
            <a:r>
              <a:rPr lang="ar-IQ" sz="3200" b="1" dirty="0" err="1"/>
              <a:t>الزيازانثين</a:t>
            </a:r>
            <a:r>
              <a:rPr lang="ar-IQ" sz="3200" b="1" dirty="0"/>
              <a:t> </a:t>
            </a:r>
            <a:r>
              <a:rPr lang="ar-IQ" sz="3200" b="1" dirty="0" smtClean="0"/>
              <a:t>ايضا </a:t>
            </a:r>
            <a:r>
              <a:rPr lang="ar-IQ" sz="3200" b="1" dirty="0"/>
              <a:t>. </a:t>
            </a:r>
            <a:endParaRPr lang="en-US" sz="3200" dirty="0" smtClean="0"/>
          </a:p>
        </p:txBody>
      </p:sp>
    </p:spTree>
    <p:extLst>
      <p:ext uri="{BB962C8B-B14F-4D97-AF65-F5344CB8AC3E}">
        <p14:creationId xmlns:p14="http://schemas.microsoft.com/office/powerpoint/2010/main" xmlns="" val="1980629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 y="1371600"/>
            <a:ext cx="8915400" cy="3785652"/>
          </a:xfrm>
          <a:prstGeom prst="rect">
            <a:avLst/>
          </a:prstGeom>
        </p:spPr>
        <p:txBody>
          <a:bodyPr wrap="square">
            <a:spAutoFit/>
          </a:bodyPr>
          <a:lstStyle/>
          <a:p>
            <a:pPr algn="r"/>
            <a:r>
              <a:rPr lang="ar-AE" sz="2000" b="1" dirty="0" smtClean="0">
                <a:solidFill>
                  <a:srgbClr val="0070C0"/>
                </a:solidFill>
              </a:rPr>
              <a:t>المعقدة         </a:t>
            </a:r>
            <a:r>
              <a:rPr lang="en-US" sz="2000" b="1" dirty="0" smtClean="0">
                <a:solidFill>
                  <a:srgbClr val="0070C0"/>
                </a:solidFill>
              </a:rPr>
              <a:t> </a:t>
            </a:r>
            <a:r>
              <a:rPr lang="ar-AE" sz="2000" b="1" dirty="0" smtClean="0">
                <a:solidFill>
                  <a:srgbClr val="0070C0"/>
                </a:solidFill>
              </a:rPr>
              <a:t> </a:t>
            </a:r>
            <a:r>
              <a:rPr lang="en-US" sz="2000" b="1" dirty="0" smtClean="0">
                <a:solidFill>
                  <a:srgbClr val="0070C0"/>
                </a:solidFill>
              </a:rPr>
              <a:t> B </a:t>
            </a:r>
            <a:r>
              <a:rPr lang="ar-AE" sz="2000" b="1" dirty="0" smtClean="0">
                <a:solidFill>
                  <a:srgbClr val="0070C0"/>
                </a:solidFill>
              </a:rPr>
              <a:t>فيتامين</a:t>
            </a:r>
            <a:r>
              <a:rPr lang="en-US" sz="2000" b="1" dirty="0" smtClean="0">
                <a:solidFill>
                  <a:srgbClr val="0070C0"/>
                </a:solidFill>
              </a:rPr>
              <a:t> </a:t>
            </a:r>
            <a:r>
              <a:rPr lang="ar-AE" sz="2000" b="1" dirty="0" smtClean="0">
                <a:solidFill>
                  <a:srgbClr val="0070C0"/>
                </a:solidFill>
              </a:rPr>
              <a:t> وفيتامينات مجموعة </a:t>
            </a:r>
            <a:r>
              <a:rPr lang="en-US" sz="2200" b="1" dirty="0" smtClean="0">
                <a:solidFill>
                  <a:srgbClr val="0070C0"/>
                </a:solidFill>
              </a:rPr>
              <a:t>E , A</a:t>
            </a:r>
            <a:r>
              <a:rPr lang="ar-AE" sz="2400" b="1" dirty="0" smtClean="0">
                <a:solidFill>
                  <a:srgbClr val="0070C0"/>
                </a:solidFill>
              </a:rPr>
              <a:t>3-</a:t>
            </a:r>
            <a:r>
              <a:rPr lang="ar-IQ" sz="2400" b="1" dirty="0" smtClean="0">
                <a:solidFill>
                  <a:srgbClr val="0070C0"/>
                </a:solidFill>
              </a:rPr>
              <a:t>انتاج بيض غني بالفيتامينات مثل </a:t>
            </a:r>
            <a:endParaRPr lang="ar-AE" sz="2400" b="1" dirty="0" smtClean="0">
              <a:solidFill>
                <a:srgbClr val="0070C0"/>
              </a:solidFill>
            </a:endParaRPr>
          </a:p>
          <a:p>
            <a:pPr algn="r"/>
            <a:endParaRPr lang="ar-AE" sz="2400" b="1" dirty="0"/>
          </a:p>
          <a:p>
            <a:pPr algn="r"/>
            <a:r>
              <a:rPr lang="ar-IQ" sz="2400" b="1" dirty="0"/>
              <a:t>فيتامين </a:t>
            </a:r>
            <a:r>
              <a:rPr lang="ar-AE" sz="2400" b="1" dirty="0" smtClean="0"/>
              <a:t>( </a:t>
            </a:r>
            <a:r>
              <a:rPr lang="ar-AE" sz="2800" b="1" dirty="0" smtClean="0"/>
              <a:t>أ </a:t>
            </a:r>
            <a:r>
              <a:rPr lang="ar-AE" sz="2400" b="1" dirty="0" smtClean="0"/>
              <a:t>) </a:t>
            </a:r>
            <a:r>
              <a:rPr lang="ar-IQ" sz="2400" b="1" dirty="0" smtClean="0"/>
              <a:t>مهم </a:t>
            </a:r>
            <a:r>
              <a:rPr lang="ar-IQ" sz="2400" b="1" dirty="0"/>
              <a:t>جدا للنظر ولسلامة الاغشية المخاطية </a:t>
            </a:r>
            <a:r>
              <a:rPr lang="ar-IQ" sz="2400" b="1" dirty="0" smtClean="0"/>
              <a:t>ال</a:t>
            </a:r>
            <a:r>
              <a:rPr lang="ar-AE" sz="2400" b="1" dirty="0" smtClean="0"/>
              <a:t>م</a:t>
            </a:r>
            <a:r>
              <a:rPr lang="ar-IQ" sz="2400" b="1" dirty="0" smtClean="0"/>
              <a:t>بطنة </a:t>
            </a:r>
            <a:r>
              <a:rPr lang="ar-IQ" sz="2400" b="1" dirty="0" err="1"/>
              <a:t>للاجهزة</a:t>
            </a:r>
            <a:r>
              <a:rPr lang="ar-IQ" sz="2400" b="1" dirty="0"/>
              <a:t> المختلفة . وفيتامين </a:t>
            </a:r>
            <a:r>
              <a:rPr lang="ar-AE" sz="2400" b="1" dirty="0" smtClean="0"/>
              <a:t>     ( أي ) </a:t>
            </a:r>
            <a:r>
              <a:rPr lang="ar-IQ" sz="2400" b="1" dirty="0" smtClean="0"/>
              <a:t>مهم </a:t>
            </a:r>
            <a:r>
              <a:rPr lang="ar-IQ" sz="2400" b="1" dirty="0"/>
              <a:t>جدا كمانع طبيعي </a:t>
            </a:r>
            <a:r>
              <a:rPr lang="ar-IQ" sz="2400" b="1" dirty="0" err="1"/>
              <a:t>لاكسدة</a:t>
            </a:r>
            <a:r>
              <a:rPr lang="ar-IQ" sz="2400" b="1" dirty="0"/>
              <a:t> الحوامض الدهنية الاساسية والحوامض الغير المشبعة الطويلة السلسلة وبذلك يساعد على مرونة وفعالية </a:t>
            </a:r>
            <a:r>
              <a:rPr lang="ar-IQ" sz="2400" b="1" dirty="0" smtClean="0"/>
              <a:t>الا</a:t>
            </a:r>
            <a:r>
              <a:rPr lang="ar-AE" sz="2400" b="1" dirty="0"/>
              <a:t>غ</a:t>
            </a:r>
            <a:r>
              <a:rPr lang="ar-IQ" sz="2400" b="1" dirty="0" smtClean="0"/>
              <a:t>شية </a:t>
            </a:r>
            <a:r>
              <a:rPr lang="ar-IQ" sz="2400" b="1" dirty="0"/>
              <a:t>وجدران الخلايا </a:t>
            </a:r>
            <a:endParaRPr lang="ar-AE" sz="2400" b="1" dirty="0" smtClean="0"/>
          </a:p>
          <a:p>
            <a:pPr algn="r"/>
            <a:endParaRPr lang="ar-AE" sz="2400" b="1" dirty="0"/>
          </a:p>
          <a:p>
            <a:pPr algn="r"/>
            <a:endParaRPr lang="ar-AE" sz="2400" b="1" dirty="0" smtClean="0"/>
          </a:p>
          <a:p>
            <a:pPr algn="r"/>
            <a:endParaRPr lang="ar-AE" sz="2200" b="1" dirty="0"/>
          </a:p>
          <a:p>
            <a:pPr algn="r"/>
            <a:endParaRPr lang="ar-AE" sz="2200" b="1" dirty="0" smtClean="0"/>
          </a:p>
        </p:txBody>
      </p:sp>
    </p:spTree>
    <p:extLst>
      <p:ext uri="{BB962C8B-B14F-4D97-AF65-F5344CB8AC3E}">
        <p14:creationId xmlns:p14="http://schemas.microsoft.com/office/powerpoint/2010/main" xmlns="" val="827285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1295400"/>
            <a:ext cx="8763000" cy="3046988"/>
          </a:xfrm>
          <a:prstGeom prst="rect">
            <a:avLst/>
          </a:prstGeom>
        </p:spPr>
        <p:txBody>
          <a:bodyPr wrap="square">
            <a:spAutoFit/>
          </a:bodyPr>
          <a:lstStyle/>
          <a:p>
            <a:pPr lvl="0" algn="r"/>
            <a:r>
              <a:rPr lang="ar-AE" sz="3200" b="1" dirty="0" smtClean="0">
                <a:solidFill>
                  <a:srgbClr val="0070C0"/>
                </a:solidFill>
              </a:rPr>
              <a:t>4-</a:t>
            </a:r>
            <a:r>
              <a:rPr lang="ar-IQ" sz="3200" b="1" dirty="0" smtClean="0">
                <a:solidFill>
                  <a:srgbClr val="0070C0"/>
                </a:solidFill>
              </a:rPr>
              <a:t>انتاج بيض منخفض المحتوى من الكولسترول </a:t>
            </a:r>
            <a:endParaRPr lang="ar-AE" sz="3200" b="1" dirty="0" smtClean="0">
              <a:solidFill>
                <a:srgbClr val="0070C0"/>
              </a:solidFill>
            </a:endParaRPr>
          </a:p>
          <a:p>
            <a:pPr lvl="0" algn="r"/>
            <a:endParaRPr lang="ar-AE" sz="3200" b="1" dirty="0"/>
          </a:p>
          <a:p>
            <a:pPr lvl="0" algn="just" rtl="1"/>
            <a:r>
              <a:rPr lang="ar-IQ" sz="3200" b="1" dirty="0"/>
              <a:t>الاشخاص الذين يعانون من مشاكل القلب وتصلب الشرايين ينصحهم الاطباء بالامتناع عن تناول الاغذية الغنية بالكولسترول ومنها بيض الدجاج حيث تحتوي البيضة الواحدة في صفارها على حوالي 200 – 250 ملغرام كولسترول </a:t>
            </a:r>
            <a:endParaRPr lang="en-US" sz="3200" dirty="0"/>
          </a:p>
        </p:txBody>
      </p:sp>
    </p:spTree>
    <p:extLst>
      <p:ext uri="{BB962C8B-B14F-4D97-AF65-F5344CB8AC3E}">
        <p14:creationId xmlns:p14="http://schemas.microsoft.com/office/powerpoint/2010/main" xmlns="" val="1032987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1295400"/>
            <a:ext cx="8610600" cy="3046988"/>
          </a:xfrm>
          <a:prstGeom prst="rect">
            <a:avLst/>
          </a:prstGeom>
        </p:spPr>
        <p:txBody>
          <a:bodyPr wrap="square">
            <a:spAutoFit/>
          </a:bodyPr>
          <a:lstStyle/>
          <a:p>
            <a:pPr algn="r"/>
            <a:r>
              <a:rPr lang="ar-AE" sz="3200" b="1" dirty="0" smtClean="0">
                <a:solidFill>
                  <a:srgbClr val="0070C0"/>
                </a:solidFill>
              </a:rPr>
              <a:t>5-</a:t>
            </a:r>
            <a:r>
              <a:rPr lang="ar-IQ" sz="3200" b="1" dirty="0" smtClean="0">
                <a:solidFill>
                  <a:srgbClr val="0070C0"/>
                </a:solidFill>
              </a:rPr>
              <a:t>انتاج بيض غني </a:t>
            </a:r>
            <a:r>
              <a:rPr lang="ar-IQ" sz="3200" b="1" dirty="0" err="1" smtClean="0">
                <a:solidFill>
                  <a:srgbClr val="0070C0"/>
                </a:solidFill>
              </a:rPr>
              <a:t>بالاجسام</a:t>
            </a:r>
            <a:r>
              <a:rPr lang="ar-IQ" sz="3200" b="1" dirty="0" smtClean="0">
                <a:solidFill>
                  <a:srgbClr val="0070C0"/>
                </a:solidFill>
              </a:rPr>
              <a:t> المناعية</a:t>
            </a:r>
            <a:r>
              <a:rPr lang="ar-AE" sz="3200" b="1" dirty="0" smtClean="0">
                <a:solidFill>
                  <a:srgbClr val="0070C0"/>
                </a:solidFill>
              </a:rPr>
              <a:t> </a:t>
            </a:r>
          </a:p>
          <a:p>
            <a:pPr algn="r"/>
            <a:endParaRPr lang="ar-AE" sz="3200" b="1" dirty="0"/>
          </a:p>
          <a:p>
            <a:pPr algn="just" rtl="1"/>
            <a:r>
              <a:rPr lang="ar-IQ" sz="3200" b="1" dirty="0"/>
              <a:t>الاجسام المناعية هي عبارة عن بروتينات كروية الشكل يطلق عليها اسم </a:t>
            </a:r>
            <a:r>
              <a:rPr lang="ar-IQ" sz="3200" b="1" dirty="0" err="1"/>
              <a:t>الكلوبيولينات</a:t>
            </a:r>
            <a:r>
              <a:rPr lang="ar-IQ" sz="3200" b="1" dirty="0"/>
              <a:t> المناعية </a:t>
            </a:r>
            <a:r>
              <a:rPr lang="ar-IQ" sz="3200" b="1" dirty="0" smtClean="0"/>
              <a:t>موجهه </a:t>
            </a:r>
            <a:r>
              <a:rPr lang="ar-IQ" sz="3200" b="1" dirty="0"/>
              <a:t>ضد </a:t>
            </a:r>
            <a:r>
              <a:rPr lang="ar-IQ" sz="3200" b="1" dirty="0" err="1"/>
              <a:t>انتجينات</a:t>
            </a:r>
            <a:r>
              <a:rPr lang="ar-IQ" sz="3200" b="1" dirty="0"/>
              <a:t> خاصة قد تكون بكتريا مرضية </a:t>
            </a:r>
            <a:r>
              <a:rPr lang="ar-IQ" sz="3200" b="1" dirty="0" err="1"/>
              <a:t>للانسان</a:t>
            </a:r>
            <a:r>
              <a:rPr lang="ar-IQ" sz="3200" b="1" dirty="0"/>
              <a:t> او فايروسات او سموم معينة تضر بصحة الانسان </a:t>
            </a:r>
            <a:endParaRPr lang="en-US" sz="3200" dirty="0"/>
          </a:p>
        </p:txBody>
      </p:sp>
    </p:spTree>
    <p:extLst>
      <p:ext uri="{BB962C8B-B14F-4D97-AF65-F5344CB8AC3E}">
        <p14:creationId xmlns:p14="http://schemas.microsoft.com/office/powerpoint/2010/main" xmlns="" val="2518256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1066800"/>
            <a:ext cx="8763000" cy="3447098"/>
          </a:xfrm>
          <a:prstGeom prst="rect">
            <a:avLst/>
          </a:prstGeom>
        </p:spPr>
        <p:txBody>
          <a:bodyPr wrap="square">
            <a:spAutoFit/>
          </a:bodyPr>
          <a:lstStyle/>
          <a:p>
            <a:pPr lvl="0" algn="r"/>
            <a:r>
              <a:rPr lang="en-US" sz="4000" b="1" dirty="0" smtClean="0">
                <a:solidFill>
                  <a:srgbClr val="0070C0"/>
                </a:solidFill>
              </a:rPr>
              <a:t>E</a:t>
            </a:r>
            <a:r>
              <a:rPr lang="ar-AE" sz="3200" b="1" dirty="0" smtClean="0">
                <a:solidFill>
                  <a:srgbClr val="0070C0"/>
                </a:solidFill>
              </a:rPr>
              <a:t>6-</a:t>
            </a:r>
            <a:r>
              <a:rPr lang="ar-IQ" sz="3200" b="1" dirty="0" smtClean="0">
                <a:solidFill>
                  <a:srgbClr val="0070C0"/>
                </a:solidFill>
              </a:rPr>
              <a:t>انتاج بيض غني بفيتامين</a:t>
            </a:r>
            <a:r>
              <a:rPr lang="ar-AE" sz="3200" b="1" dirty="0" smtClean="0">
                <a:solidFill>
                  <a:srgbClr val="0070C0"/>
                </a:solidFill>
              </a:rPr>
              <a:t> </a:t>
            </a:r>
          </a:p>
          <a:p>
            <a:pPr lvl="0" algn="r"/>
            <a:r>
              <a:rPr lang="ar-AE" sz="3200" b="1" dirty="0" smtClean="0"/>
              <a:t>  </a:t>
            </a:r>
          </a:p>
          <a:p>
            <a:pPr lvl="0" algn="just" rtl="1"/>
            <a:r>
              <a:rPr lang="ar-AE" sz="3200" b="1" dirty="0" smtClean="0"/>
              <a:t> </a:t>
            </a:r>
            <a:r>
              <a:rPr lang="ar-IQ" sz="3200" b="1" dirty="0" smtClean="0"/>
              <a:t>يعرف </a:t>
            </a:r>
            <a:r>
              <a:rPr lang="ar-IQ" sz="3200" b="1" dirty="0"/>
              <a:t>فيتامين </a:t>
            </a:r>
            <a:r>
              <a:rPr lang="ar-AE" sz="3200" b="1" dirty="0" smtClean="0"/>
              <a:t> ( أي ) </a:t>
            </a:r>
            <a:r>
              <a:rPr lang="ar-IQ" sz="3200" b="1" dirty="0" smtClean="0"/>
              <a:t>بكونه </a:t>
            </a:r>
            <a:r>
              <a:rPr lang="ar-IQ" sz="3200" b="1" dirty="0"/>
              <a:t>الفيتامين ضد العقم </a:t>
            </a:r>
            <a:r>
              <a:rPr lang="ar-IQ" sz="3200" b="1" dirty="0" smtClean="0"/>
              <a:t>في </a:t>
            </a:r>
            <a:r>
              <a:rPr lang="ar-IQ" sz="3200" b="1" dirty="0"/>
              <a:t>الانسان وكذلك في بقية حيوانات المزرعة بشكل عام . فهو فيتامين ترتبط فعاليته بالخصوبة والنشاط الجنسي للذكور والاناث </a:t>
            </a:r>
            <a:endParaRPr lang="ar-AE" sz="3200" b="1" dirty="0"/>
          </a:p>
          <a:p>
            <a:pPr lvl="0" algn="just" rtl="1"/>
            <a:endParaRPr lang="ar-AE" sz="3200" b="1" dirty="0" smtClean="0"/>
          </a:p>
          <a:p>
            <a:pPr lvl="0" algn="r"/>
            <a:r>
              <a:rPr lang="ar-AE" b="1" dirty="0" smtClean="0"/>
              <a:t> </a:t>
            </a:r>
            <a:r>
              <a:rPr lang="en-US" b="1" dirty="0" smtClean="0"/>
              <a:t> </a:t>
            </a:r>
            <a:endParaRPr lang="en-US" dirty="0"/>
          </a:p>
        </p:txBody>
      </p:sp>
    </p:spTree>
    <p:extLst>
      <p:ext uri="{BB962C8B-B14F-4D97-AF65-F5344CB8AC3E}">
        <p14:creationId xmlns:p14="http://schemas.microsoft.com/office/powerpoint/2010/main" xmlns="" val="4014094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 y="1219200"/>
            <a:ext cx="8915400" cy="2862322"/>
          </a:xfrm>
          <a:prstGeom prst="rect">
            <a:avLst/>
          </a:prstGeom>
        </p:spPr>
        <p:txBody>
          <a:bodyPr wrap="square">
            <a:spAutoFit/>
          </a:bodyPr>
          <a:lstStyle/>
          <a:p>
            <a:pPr lvl="0" algn="r"/>
            <a:r>
              <a:rPr lang="en-US" sz="3600" b="1" dirty="0" smtClean="0"/>
              <a:t>Se</a:t>
            </a:r>
            <a:r>
              <a:rPr lang="ar-AE" sz="3600" b="1" dirty="0" smtClean="0"/>
              <a:t>7-</a:t>
            </a:r>
            <a:r>
              <a:rPr lang="ar-IQ" sz="3600" b="1" dirty="0" smtClean="0"/>
              <a:t>انتاج بيض غني بعنصر </a:t>
            </a:r>
            <a:r>
              <a:rPr lang="ar-IQ" sz="3600" b="1" dirty="0" err="1" smtClean="0"/>
              <a:t>السلنيوم</a:t>
            </a:r>
            <a:r>
              <a:rPr lang="ar-AE" sz="3600" b="1" dirty="0" smtClean="0"/>
              <a:t> </a:t>
            </a:r>
          </a:p>
          <a:p>
            <a:pPr lvl="0" algn="r"/>
            <a:endParaRPr lang="ar-AE" sz="3600" b="1" dirty="0"/>
          </a:p>
          <a:p>
            <a:pPr lvl="0" algn="just" rtl="1"/>
            <a:r>
              <a:rPr lang="ar-IQ" sz="3600" b="1" dirty="0" err="1"/>
              <a:t>السلنيوم</a:t>
            </a:r>
            <a:r>
              <a:rPr lang="ar-IQ" sz="3600" b="1" dirty="0"/>
              <a:t> من العناصر المعدنية النادرة وهو يوجد بالطبيعة </a:t>
            </a:r>
            <a:r>
              <a:rPr lang="ar-IQ" sz="3600" b="1" dirty="0" err="1"/>
              <a:t>بصيغتة</a:t>
            </a:r>
            <a:r>
              <a:rPr lang="ar-IQ" sz="3600" b="1" dirty="0"/>
              <a:t> غير العضوية على شكل </a:t>
            </a:r>
            <a:r>
              <a:rPr lang="ar-IQ" sz="3600" b="1" dirty="0" err="1"/>
              <a:t>سلنايت</a:t>
            </a:r>
            <a:r>
              <a:rPr lang="ar-IQ" sz="3600" b="1" dirty="0"/>
              <a:t> او </a:t>
            </a:r>
            <a:r>
              <a:rPr lang="ar-IQ" sz="3600" b="1" dirty="0" err="1"/>
              <a:t>سلنيت</a:t>
            </a:r>
            <a:r>
              <a:rPr lang="ar-IQ" sz="3600" b="1" dirty="0"/>
              <a:t> اللذان يوجدان بالتربة</a:t>
            </a:r>
            <a:endParaRPr lang="en-US" dirty="0"/>
          </a:p>
        </p:txBody>
      </p:sp>
    </p:spTree>
    <p:extLst>
      <p:ext uri="{BB962C8B-B14F-4D97-AF65-F5344CB8AC3E}">
        <p14:creationId xmlns:p14="http://schemas.microsoft.com/office/powerpoint/2010/main" xmlns="" val="2366159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547</Words>
  <Application>Microsoft Office PowerPoint</Application>
  <PresentationFormat>عرض على الشاشة (3:4)‏</PresentationFormat>
  <Paragraphs>35</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ملتقى</vt:lpstr>
      <vt:lpstr>انتاج البيض المبرمج          اشراف   ماجد حسن عبد الرضا</vt:lpstr>
      <vt:lpstr>المقدمة                      </vt:lpstr>
      <vt:lpstr>الشريحة 3</vt:lpstr>
      <vt:lpstr>الشريحة 4</vt:lpstr>
      <vt:lpstr>الشريحة 5</vt:lpstr>
      <vt:lpstr>الشريحة 6</vt:lpstr>
      <vt:lpstr>الشريحة 7</vt:lpstr>
      <vt:lpstr>الشريحة 8</vt:lpstr>
      <vt:lpstr>الشريحة 9</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انتاج البيض المبرمج</dc:title>
  <dc:creator>DR.Ahmed Saker 2o1O</dc:creator>
  <cp:lastModifiedBy>asus</cp:lastModifiedBy>
  <cp:revision>12</cp:revision>
  <dcterms:created xsi:type="dcterms:W3CDTF">2019-10-04T17:55:44Z</dcterms:created>
  <dcterms:modified xsi:type="dcterms:W3CDTF">2021-05-23T14:30:22Z</dcterms:modified>
</cp:coreProperties>
</file>